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7" r:id="rId2"/>
    <p:sldId id="258" r:id="rId3"/>
    <p:sldId id="269" r:id="rId4"/>
    <p:sldId id="270" r:id="rId5"/>
    <p:sldId id="272" r:id="rId6"/>
    <p:sldId id="273" r:id="rId7"/>
    <p:sldId id="274" r:id="rId8"/>
    <p:sldId id="277" r:id="rId9"/>
    <p:sldId id="278" r:id="rId10"/>
    <p:sldId id="279" r:id="rId11"/>
    <p:sldId id="276" r:id="rId12"/>
    <p:sldId id="264" r:id="rId13"/>
    <p:sldId id="265" r:id="rId14"/>
    <p:sldId id="267" r:id="rId15"/>
    <p:sldId id="266" r:id="rId16"/>
    <p:sldId id="26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12BA"/>
    <a:srgbClr val="D60093"/>
    <a:srgbClr val="33CC33"/>
    <a:srgbClr val="0000FF"/>
    <a:srgbClr val="FF6699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0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6072248011090556"/>
          <c:y val="4.8651027078862583E-2"/>
          <c:w val="0.77341578667567701"/>
          <c:h val="0.890394346864685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 2023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1"/>
              <c:layout>
                <c:manualLayout>
                  <c:x val="-7.6682301000371936E-3"/>
                  <c:y val="-1.2376792442165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BD7-4976-9E56-CB5A0CC79562}"/>
                </c:ext>
              </c:extLst>
            </c:dLbl>
            <c:dLbl>
              <c:idx val="2"/>
              <c:layout>
                <c:manualLayout>
                  <c:x val="0"/>
                  <c:y val="-9.28259433162397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BD7-4976-9E56-CB5A0CC79562}"/>
                </c:ext>
              </c:extLst>
            </c:dLbl>
            <c:dLbl>
              <c:idx val="3"/>
              <c:layout>
                <c:manualLayout>
                  <c:x val="-3.4982338968764716E-2"/>
                  <c:y val="-5.68933200970501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EBD7-4976-9E56-CB5A0CC79562}"/>
                </c:ext>
              </c:extLst>
            </c:dLbl>
            <c:dLbl>
              <c:idx val="4"/>
              <c:layout>
                <c:manualLayout>
                  <c:x val="-2.2180506513769E-3"/>
                  <c:y val="7.23676901396920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BD7-4976-9E56-CB5A0CC79562}"/>
                </c:ext>
              </c:extLst>
            </c:dLbl>
            <c:dLbl>
              <c:idx val="5"/>
              <c:layout>
                <c:manualLayout>
                  <c:x val="3.1215803947054065E-3"/>
                  <c:y val="7.59746780272277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BD7-4976-9E56-CB5A0CC7956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налоговые и неналоговые доходы</c:v>
                </c:pt>
                <c:pt idx="1">
                  <c:v>Дотация на выравнивание бюджета</c:v>
                </c:pt>
                <c:pt idx="2">
                  <c:v>Субсидии бюджетам субъектов РФ и МО</c:v>
                </c:pt>
                <c:pt idx="3">
                  <c:v>Субвенции бюджетам субъектов РФ и МО</c:v>
                </c:pt>
                <c:pt idx="4">
                  <c:v>Иные межбюджетные трансферты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588.29999999999995</c:v>
                </c:pt>
                <c:pt idx="1">
                  <c:v>2466.9</c:v>
                </c:pt>
                <c:pt idx="2">
                  <c:v>213777.8</c:v>
                </c:pt>
                <c:pt idx="3">
                  <c:v>267</c:v>
                </c:pt>
                <c:pt idx="4" formatCode="#,##0.00">
                  <c:v>3478.6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BD7-4976-9E56-CB5A0CC7956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 2023</c:v>
                </c:pt>
              </c:strCache>
            </c:strRef>
          </c:tx>
          <c:spPr>
            <a:solidFill>
              <a:srgbClr val="FF6699"/>
            </a:solidFill>
          </c:spPr>
          <c:invertIfNegative val="0"/>
          <c:dLbls>
            <c:dLbl>
              <c:idx val="0"/>
              <c:layout>
                <c:manualLayout>
                  <c:x val="8.6522693130714947E-3"/>
                  <c:y val="-4.2557162264621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EBD7-4976-9E56-CB5A0CC79562}"/>
                </c:ext>
              </c:extLst>
            </c:dLbl>
            <c:dLbl>
              <c:idx val="1"/>
              <c:layout>
                <c:manualLayout>
                  <c:x val="3.3709720659057203E-2"/>
                  <c:y val="-3.75111829679743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EBD7-4976-9E56-CB5A0CC79562}"/>
                </c:ext>
              </c:extLst>
            </c:dLbl>
            <c:dLbl>
              <c:idx val="2"/>
              <c:layout>
                <c:manualLayout>
                  <c:x val="4.2361688073305932E-2"/>
                  <c:y val="-9.66364361074890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EBD7-4976-9E56-CB5A0CC79562}"/>
                </c:ext>
              </c:extLst>
            </c:dLbl>
            <c:dLbl>
              <c:idx val="3"/>
              <c:layout>
                <c:manualLayout>
                  <c:x val="1.7587568772551701E-2"/>
                  <c:y val="-1.38296037282407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EBD7-4976-9E56-CB5A0CC79562}"/>
                </c:ext>
              </c:extLst>
            </c:dLbl>
            <c:dLbl>
              <c:idx val="4"/>
              <c:layout>
                <c:manualLayout>
                  <c:x val="6.2155986291378251E-2"/>
                  <c:y val="2.92767177915903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EBD7-4976-9E56-CB5A0CC79562}"/>
                </c:ext>
              </c:extLst>
            </c:dLbl>
            <c:dLbl>
              <c:idx val="5"/>
              <c:layout>
                <c:manualLayout>
                  <c:x val="1.5607901973527032E-2"/>
                  <c:y val="7.59748916787023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BD7-4976-9E56-CB5A0CC7956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налоговые и неналоговые доходы</c:v>
                </c:pt>
                <c:pt idx="1">
                  <c:v>Дотация на выравнивание бюджета</c:v>
                </c:pt>
                <c:pt idx="2">
                  <c:v>Субсидии бюджетам субъектов РФ и МО</c:v>
                </c:pt>
                <c:pt idx="3">
                  <c:v>Субвенции бюджетам субъектов РФ и МО</c:v>
                </c:pt>
                <c:pt idx="4">
                  <c:v>Иные межбюджетные трансферты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639.20000000000005</c:v>
                </c:pt>
                <c:pt idx="1">
                  <c:v>2466.9</c:v>
                </c:pt>
                <c:pt idx="2">
                  <c:v>194542.3</c:v>
                </c:pt>
                <c:pt idx="3">
                  <c:v>266.3</c:v>
                </c:pt>
                <c:pt idx="4" formatCode="#,##0.00">
                  <c:v>3398.5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BD7-4976-9E56-CB5A0CC795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8114432"/>
        <c:axId val="38115968"/>
        <c:axId val="0"/>
      </c:bar3DChart>
      <c:catAx>
        <c:axId val="381144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8115968"/>
        <c:crosses val="autoZero"/>
        <c:auto val="1"/>
        <c:lblAlgn val="ctr"/>
        <c:lblOffset val="100"/>
        <c:noMultiLvlLbl val="0"/>
      </c:catAx>
      <c:valAx>
        <c:axId val="381159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81144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781462687720685"/>
          <c:y val="0.19573434335756065"/>
          <c:w val="0.17727378117407244"/>
          <c:h val="0.1483943540323476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 b="1">
          <a:solidFill>
            <a:schemeClr val="bg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 год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4.7241774723443429E-3"/>
                  <c:y val="-1.0191945634396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8CB-457C-A8F4-8063AC46406C}"/>
                </c:ext>
              </c:extLst>
            </c:dLbl>
            <c:dLbl>
              <c:idx val="1"/>
              <c:layout>
                <c:manualLayout>
                  <c:x val="1.5747258241147809E-3"/>
                  <c:y val="-3.82197961289866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E89-4509-808F-B32D60EF05D8}"/>
                </c:ext>
              </c:extLst>
            </c:dLbl>
            <c:dLbl>
              <c:idx val="2"/>
              <c:layout>
                <c:manualLayout>
                  <c:x val="-1.2597806592918304E-2"/>
                  <c:y val="0.1044674427525636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E89-4509-808F-B32D60EF05D8}"/>
                </c:ext>
              </c:extLst>
            </c:dLbl>
            <c:dLbl>
              <c:idx val="3"/>
              <c:layout>
                <c:manualLayout>
                  <c:x val="-1.5747258241147809E-3"/>
                  <c:y val="-2.0383891268792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E89-4509-808F-B32D60EF05D8}"/>
                </c:ext>
              </c:extLst>
            </c:dLbl>
            <c:dLbl>
              <c:idx val="5"/>
              <c:layout>
                <c:manualLayout>
                  <c:x val="-6.2989032964591235E-3"/>
                  <c:y val="-1.27399320429955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8CB-457C-A8F4-8063AC46406C}"/>
                </c:ext>
              </c:extLst>
            </c:dLbl>
            <c:dLbl>
              <c:idx val="6"/>
              <c:layout>
                <c:manualLayout>
                  <c:x val="3.1494516482295618E-3"/>
                  <c:y val="-1.27399320429955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8CB-457C-A8F4-8063AC46406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5"/>
                <c:pt idx="0">
                  <c:v>Налоговые и неналоговые  доходы</c:v>
                </c:pt>
                <c:pt idx="1">
                  <c:v>налог на доходы физических лиц</c:v>
                </c:pt>
                <c:pt idx="2">
                  <c:v>налог на имущество</c:v>
                </c:pt>
                <c:pt idx="3">
                  <c:v>государственная пошлина</c:v>
                </c:pt>
                <c:pt idx="4">
                  <c:v>доходы от использования  имущества, находящегося в государственной и муниципальной собственности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5"/>
                <c:pt idx="0">
                  <c:v>760.5</c:v>
                </c:pt>
                <c:pt idx="1">
                  <c:v>292.89999999999998</c:v>
                </c:pt>
                <c:pt idx="2">
                  <c:v>23.8</c:v>
                </c:pt>
                <c:pt idx="3">
                  <c:v>33.1</c:v>
                </c:pt>
                <c:pt idx="4">
                  <c:v>410.2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8CB-457C-A8F4-8063AC46406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 год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1.8896709889377371E-2"/>
                  <c:y val="-5.09597281719822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C8CB-457C-A8F4-8063AC46406C}"/>
                </c:ext>
              </c:extLst>
            </c:dLbl>
            <c:dLbl>
              <c:idx val="1"/>
              <c:layout>
                <c:manualLayout>
                  <c:x val="2.6770339009951277E-2"/>
                  <c:y val="-1.27399320429955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C8CB-457C-A8F4-8063AC46406C}"/>
                </c:ext>
              </c:extLst>
            </c:dLbl>
            <c:dLbl>
              <c:idx val="2"/>
              <c:layout>
                <c:manualLayout>
                  <c:x val="1.2597806592918247E-2"/>
                  <c:y val="-1.27399320429955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C8CB-457C-A8F4-8063AC46406C}"/>
                </c:ext>
              </c:extLst>
            </c:dLbl>
            <c:dLbl>
              <c:idx val="3"/>
              <c:layout>
                <c:manualLayout>
                  <c:x val="1.1023080768803466E-2"/>
                  <c:y val="-1.27399320429955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C8CB-457C-A8F4-8063AC46406C}"/>
                </c:ext>
              </c:extLst>
            </c:dLbl>
            <c:dLbl>
              <c:idx val="4"/>
              <c:layout>
                <c:manualLayout>
                  <c:x val="2.519561318583649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C8CB-457C-A8F4-8063AC46406C}"/>
                </c:ext>
              </c:extLst>
            </c:dLbl>
            <c:dLbl>
              <c:idx val="5"/>
              <c:layout>
                <c:manualLayout>
                  <c:x val="3.1494516482295618E-3"/>
                  <c:y val="-1.27399320429955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C8CB-457C-A8F4-8063AC46406C}"/>
                </c:ext>
              </c:extLst>
            </c:dLbl>
            <c:dLbl>
              <c:idx val="6"/>
              <c:layout>
                <c:manualLayout>
                  <c:x val="1.1023080768803466E-2"/>
                  <c:y val="-7.64395922579733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8CB-457C-A8F4-8063AC46406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5"/>
                <c:pt idx="0">
                  <c:v>Налоговые и неналоговые  доходы</c:v>
                </c:pt>
                <c:pt idx="1">
                  <c:v>налог на доходы физических лиц</c:v>
                </c:pt>
                <c:pt idx="2">
                  <c:v>налог на имущество</c:v>
                </c:pt>
                <c:pt idx="3">
                  <c:v>государственная пошлина</c:v>
                </c:pt>
                <c:pt idx="4">
                  <c:v>доходы от использования  имущества, находящегося в государственной и муниципальной собственности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5"/>
                <c:pt idx="0">
                  <c:v>639.20000000000005</c:v>
                </c:pt>
                <c:pt idx="1">
                  <c:v>323</c:v>
                </c:pt>
                <c:pt idx="2">
                  <c:v>-28.4</c:v>
                </c:pt>
                <c:pt idx="3">
                  <c:v>39</c:v>
                </c:pt>
                <c:pt idx="4">
                  <c:v>305.60000000000002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C8CB-457C-A8F4-8063AC4640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9078144"/>
        <c:axId val="46620032"/>
        <c:axId val="0"/>
      </c:bar3DChart>
      <c:catAx>
        <c:axId val="39078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6620032"/>
        <c:crosses val="autoZero"/>
        <c:auto val="1"/>
        <c:lblAlgn val="ctr"/>
        <c:lblOffset val="100"/>
        <c:noMultiLvlLbl val="0"/>
      </c:catAx>
      <c:valAx>
        <c:axId val="466200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90781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200">
          <a:solidFill>
            <a:schemeClr val="bg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888769891857591"/>
          <c:y val="1.6277512375168193E-2"/>
          <c:w val="0.71872240184235647"/>
          <c:h val="0.4866559965559382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утверждено</c:v>
                </c:pt>
              </c:strCache>
            </c:strRef>
          </c:tx>
          <c:spPr>
            <a:solidFill>
              <a:srgbClr val="9E12BA"/>
            </a:solidFill>
          </c:spPr>
          <c:invertIfNegative val="0"/>
          <c:dLbls>
            <c:dLbl>
              <c:idx val="0"/>
              <c:layout>
                <c:manualLayout>
                  <c:x val="1.4946550194987751E-3"/>
                  <c:y val="-1.2247867520892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638-4DD3-A5E4-DED9E265CB01}"/>
                </c:ext>
              </c:extLst>
            </c:dLbl>
            <c:dLbl>
              <c:idx val="2"/>
              <c:layout>
                <c:manualLayout>
                  <c:x val="-2.2419825292481627E-2"/>
                  <c:y val="1.46974410250712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638-4DD3-A5E4-DED9E265CB0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4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4"/>
                <c:pt idx="0">
                  <c:v>4316</c:v>
                </c:pt>
                <c:pt idx="1">
                  <c:v>267</c:v>
                </c:pt>
                <c:pt idx="2">
                  <c:v>640</c:v>
                </c:pt>
                <c:pt idx="3">
                  <c:v>216841.2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638-4DD3-A5E4-DED9E265CB0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rgbClr val="33CC33"/>
            </a:solidFill>
          </c:spPr>
          <c:invertIfNegative val="0"/>
          <c:dLbls>
            <c:dLbl>
              <c:idx val="0"/>
              <c:layout>
                <c:manualLayout>
                  <c:x val="1.494655019498775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638-4DD3-A5E4-DED9E265CB01}"/>
                </c:ext>
              </c:extLst>
            </c:dLbl>
            <c:dLbl>
              <c:idx val="1"/>
              <c:layout>
                <c:manualLayout>
                  <c:x val="1.1957240155990201E-2"/>
                  <c:y val="2.26114477308789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E638-4DD3-A5E4-DED9E265CB01}"/>
                </c:ext>
              </c:extLst>
            </c:dLbl>
            <c:dLbl>
              <c:idx val="2"/>
              <c:layout>
                <c:manualLayout>
                  <c:x val="3.8861030506968153E-2"/>
                  <c:y val="1.46972481452678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E638-4DD3-A5E4-DED9E265CB01}"/>
                </c:ext>
              </c:extLst>
            </c:dLbl>
            <c:dLbl>
              <c:idx val="3"/>
              <c:layout>
                <c:manualLayout>
                  <c:x val="1.3451895175488976E-2"/>
                  <c:y val="4.7107034403584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E638-4DD3-A5E4-DED9E265CB01}"/>
                </c:ext>
              </c:extLst>
            </c:dLbl>
            <c:dLbl>
              <c:idx val="4"/>
              <c:layout>
                <c:manualLayout>
                  <c:x val="2.3914480311980402E-2"/>
                  <c:y val="-4.52228954617578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638-4DD3-A5E4-DED9E265CB0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4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4"/>
                <c:pt idx="0">
                  <c:v>4234.7</c:v>
                </c:pt>
                <c:pt idx="1">
                  <c:v>266.3</c:v>
                </c:pt>
                <c:pt idx="2">
                  <c:v>640</c:v>
                </c:pt>
                <c:pt idx="3">
                  <c:v>161342.5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638-4DD3-A5E4-DED9E265CB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47092480"/>
        <c:axId val="47140864"/>
        <c:axId val="0"/>
      </c:bar3DChart>
      <c:catAx>
        <c:axId val="470924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7140864"/>
        <c:crosses val="autoZero"/>
        <c:auto val="1"/>
        <c:lblAlgn val="ctr"/>
        <c:lblOffset val="100"/>
        <c:noMultiLvlLbl val="0"/>
      </c:catAx>
      <c:valAx>
        <c:axId val="471408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709248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200">
          <a:solidFill>
            <a:schemeClr val="bg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480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961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5180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48253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8939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89673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7247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7130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5651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12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342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1599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107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017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371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435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2963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5039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 txBox="1">
            <a:spLocks/>
          </p:cNvSpPr>
          <p:nvPr/>
        </p:nvSpPr>
        <p:spPr>
          <a:xfrm>
            <a:off x="935286" y="2025093"/>
            <a:ext cx="7273428" cy="280781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7CEE5">
                    <a:lumMod val="25000"/>
                  </a:srgb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«Бюджет для граждан» - это документ, представленный в виде аналитического материала. Его основная цель – донести актуальную информацию о бюджете и отчет о его исполнении в простой для понимания форме. «Бюджет для граждан» предназначен для Вас, уважаемые жители района. «Бюджет для граждан», в доступной форме  знакомит всех желающих с основными целями, задачами и приоритетными направлениями бюджетной политики, с основными характеристиками бюджета и результатами его исполнения.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845423"/>
            <a:ext cx="7200800" cy="116955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182880" lvl="0" algn="ctr">
              <a:spcBef>
                <a:spcPct val="0"/>
              </a:spcBef>
              <a:buClr>
                <a:srgbClr val="A379BB">
                  <a:lumMod val="75000"/>
                </a:srgbClr>
              </a:buClr>
              <a:buSzPct val="128000"/>
              <a:defRPr/>
            </a:pPr>
            <a:r>
              <a:rPr lang="ru-RU" sz="3500" b="1" dirty="0">
                <a:solidFill>
                  <a:srgbClr val="002060"/>
                </a:solidFill>
                <a:effectLst>
                  <a:reflection blurRad="6350" endPos="0" dir="5400000" sy="-100000" algn="bl" rotWithShape="0"/>
                </a:effectLst>
                <a:latin typeface="Trebuchet MS"/>
              </a:rPr>
              <a:t>Уважаемые жители Чукотского </a:t>
            </a:r>
            <a:r>
              <a:rPr lang="ru-RU" sz="3500" b="1" dirty="0" smtClean="0">
                <a:solidFill>
                  <a:srgbClr val="002060"/>
                </a:solidFill>
                <a:effectLst>
                  <a:reflection blurRad="6350" endPos="0" dir="5400000" sy="-100000" algn="bl" rotWithShape="0"/>
                </a:effectLst>
                <a:latin typeface="Trebuchet MS"/>
              </a:rPr>
              <a:t>муниципального </a:t>
            </a:r>
            <a:r>
              <a:rPr lang="ru-RU" sz="3500" b="1" dirty="0">
                <a:solidFill>
                  <a:srgbClr val="002060"/>
                </a:solidFill>
                <a:effectLst>
                  <a:reflection blurRad="6350" endPos="0" dir="5400000" sy="-100000" algn="bl" rotWithShape="0"/>
                </a:effectLst>
                <a:latin typeface="Trebuchet MS"/>
              </a:rPr>
              <a:t>района!</a:t>
            </a:r>
          </a:p>
        </p:txBody>
      </p:sp>
    </p:spTree>
    <p:extLst>
      <p:ext uri="{BB962C8B-B14F-4D97-AF65-F5344CB8AC3E}">
        <p14:creationId xmlns:p14="http://schemas.microsoft.com/office/powerpoint/2010/main" val="1460755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68367"/>
              </p:ext>
            </p:extLst>
          </p:nvPr>
        </p:nvGraphicFramePr>
        <p:xfrm>
          <a:off x="539551" y="476672"/>
          <a:ext cx="8064897" cy="59046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88931">
                  <a:extLst>
                    <a:ext uri="{9D8B030D-6E8A-4147-A177-3AD203B41FA5}">
                      <a16:colId xmlns:a16="http://schemas.microsoft.com/office/drawing/2014/main" val="538542375"/>
                    </a:ext>
                  </a:extLst>
                </a:gridCol>
                <a:gridCol w="3717648">
                  <a:extLst>
                    <a:ext uri="{9D8B030D-6E8A-4147-A177-3AD203B41FA5}">
                      <a16:colId xmlns:a16="http://schemas.microsoft.com/office/drawing/2014/main" val="4224700920"/>
                    </a:ext>
                  </a:extLst>
                </a:gridCol>
                <a:gridCol w="989374">
                  <a:extLst>
                    <a:ext uri="{9D8B030D-6E8A-4147-A177-3AD203B41FA5}">
                      <a16:colId xmlns:a16="http://schemas.microsoft.com/office/drawing/2014/main" val="2151006809"/>
                    </a:ext>
                  </a:extLst>
                </a:gridCol>
                <a:gridCol w="939406">
                  <a:extLst>
                    <a:ext uri="{9D8B030D-6E8A-4147-A177-3AD203B41FA5}">
                      <a16:colId xmlns:a16="http://schemas.microsoft.com/office/drawing/2014/main" val="2763586436"/>
                    </a:ext>
                  </a:extLst>
                </a:gridCol>
                <a:gridCol w="729538">
                  <a:extLst>
                    <a:ext uri="{9D8B030D-6E8A-4147-A177-3AD203B41FA5}">
                      <a16:colId xmlns:a16="http://schemas.microsoft.com/office/drawing/2014/main" val="2304651632"/>
                    </a:ext>
                  </a:extLst>
                </a:gridCol>
              </a:tblGrid>
              <a:tr h="130229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2 02 20302 00 0000 150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бюджетам муниципальных образований на обеспечение мероприятий по переселению граждан из аварийного жилищного фонда, в том числе переселению граждан из аварийного жилищного фонда с учетом необходимости развития малоэтажного жилищного строительства, за счет средств бюджетов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84 946,0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84 946,0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 anchor="b"/>
                </a:tc>
                <a:extLst>
                  <a:ext uri="{0D108BD9-81ED-4DB2-BD59-A6C34878D82A}">
                    <a16:rowId xmlns:a16="http://schemas.microsoft.com/office/drawing/2014/main" val="2004395527"/>
                  </a:ext>
                </a:extLst>
              </a:tr>
              <a:tr h="130229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2 02 20302 10 0000 150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бюджетам сельских поселений на обеспечение мероприятий по переселению граждан из аварийного жилищного фонда, в том числе переселению граждан из аварийного жилищного фонда с учетом необходимости развития малоэтажного жилищного строительства, за счет средств бюджетов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84 946,0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84 946,0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 anchor="b"/>
                </a:tc>
                <a:extLst>
                  <a:ext uri="{0D108BD9-81ED-4DB2-BD59-A6C34878D82A}">
                    <a16:rowId xmlns:a16="http://schemas.microsoft.com/office/drawing/2014/main" val="4178175705"/>
                  </a:ext>
                </a:extLst>
              </a:tr>
              <a:tr h="53624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2 02 30000 00 0000 150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бюджетам бюджетной системы Российской Федерации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266,3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 anchor="b"/>
                </a:tc>
                <a:extLst>
                  <a:ext uri="{0D108BD9-81ED-4DB2-BD59-A6C34878D82A}">
                    <a16:rowId xmlns:a16="http://schemas.microsoft.com/office/drawing/2014/main" val="3907879574"/>
                  </a:ext>
                </a:extLst>
              </a:tr>
              <a:tr h="58910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2 02 35118 00 0000 150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бюджетам на осуществление первичного воинского учета на территориях, где отсутствуют военные комиссариаты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266,3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 anchor="b"/>
                </a:tc>
                <a:extLst>
                  <a:ext uri="{0D108BD9-81ED-4DB2-BD59-A6C34878D82A}">
                    <a16:rowId xmlns:a16="http://schemas.microsoft.com/office/drawing/2014/main" val="1017705489"/>
                  </a:ext>
                </a:extLst>
              </a:tr>
              <a:tr h="71319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2 02 35118 10 0000 150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бюджетам сельских поселений на осуществление первичного воинского учета на территориях, где отсутствуют военные комиссариаты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266,3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99,7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 anchor="b"/>
                </a:tc>
                <a:extLst>
                  <a:ext uri="{0D108BD9-81ED-4DB2-BD59-A6C34878D82A}">
                    <a16:rowId xmlns:a16="http://schemas.microsoft.com/office/drawing/2014/main" val="3101992689"/>
                  </a:ext>
                </a:extLst>
              </a:tr>
              <a:tr h="23894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2 02 40000 00 0000 150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Иные межбюджетные трансферты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3 478,6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3 398,5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 anchor="b"/>
                </a:tc>
                <a:extLst>
                  <a:ext uri="{0D108BD9-81ED-4DB2-BD59-A6C34878D82A}">
                    <a16:rowId xmlns:a16="http://schemas.microsoft.com/office/drawing/2014/main" val="2920600218"/>
                  </a:ext>
                </a:extLst>
              </a:tr>
              <a:tr h="58910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2 02 49999 00 0000 150</a:t>
                      </a:r>
                      <a:b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межбюджетные трансферты, передаваемые бюджетам</a:t>
                      </a:r>
                      <a:b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3 478,6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3 398,5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 anchor="b"/>
                </a:tc>
                <a:extLst>
                  <a:ext uri="{0D108BD9-81ED-4DB2-BD59-A6C34878D82A}">
                    <a16:rowId xmlns:a16="http://schemas.microsoft.com/office/drawing/2014/main" val="2763275964"/>
                  </a:ext>
                </a:extLst>
              </a:tr>
              <a:tr h="39454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2 02 49999 10 0000 150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межбюджетные трансферты, передаваемые бюджетам сельских поселений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3 478,6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3 398,5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97,7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 anchor="b"/>
                </a:tc>
                <a:extLst>
                  <a:ext uri="{0D108BD9-81ED-4DB2-BD59-A6C34878D82A}">
                    <a16:rowId xmlns:a16="http://schemas.microsoft.com/office/drawing/2014/main" val="841046633"/>
                  </a:ext>
                </a:extLst>
              </a:tr>
              <a:tr h="238940"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доходов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220 578,6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201 313,2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91,3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5" marR="5105" marT="5105" marB="0" anchor="b"/>
                </a:tc>
                <a:extLst>
                  <a:ext uri="{0D108BD9-81ED-4DB2-BD59-A6C34878D82A}">
                    <a16:rowId xmlns:a16="http://schemas.microsoft.com/office/drawing/2014/main" val="23660696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2094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195736" y="805935"/>
            <a:ext cx="5667001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Структу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 доходной части бюджета муниципального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образования сельское поселение Уэлен за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2023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год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091980"/>
              </p:ext>
            </p:extLst>
          </p:nvPr>
        </p:nvGraphicFramePr>
        <p:xfrm>
          <a:off x="683568" y="1697120"/>
          <a:ext cx="7848871" cy="38612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97386">
                  <a:extLst>
                    <a:ext uri="{9D8B030D-6E8A-4147-A177-3AD203B41FA5}">
                      <a16:colId xmlns:a16="http://schemas.microsoft.com/office/drawing/2014/main" val="3769812590"/>
                    </a:ext>
                  </a:extLst>
                </a:gridCol>
                <a:gridCol w="1742023">
                  <a:extLst>
                    <a:ext uri="{9D8B030D-6E8A-4147-A177-3AD203B41FA5}">
                      <a16:colId xmlns:a16="http://schemas.microsoft.com/office/drawing/2014/main" val="462377665"/>
                    </a:ext>
                  </a:extLst>
                </a:gridCol>
                <a:gridCol w="1709462">
                  <a:extLst>
                    <a:ext uri="{9D8B030D-6E8A-4147-A177-3AD203B41FA5}">
                      <a16:colId xmlns:a16="http://schemas.microsoft.com/office/drawing/2014/main" val="3822646568"/>
                    </a:ext>
                  </a:extLst>
                </a:gridCol>
              </a:tblGrid>
              <a:tr h="10838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 и неналоговых платежей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платежей тыс. руб. поступило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Удельный вес в общем объеме налоговых и неналоговых доходов (%)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8595908"/>
                  </a:ext>
                </a:extLst>
              </a:tr>
              <a:tr h="2661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4326174"/>
                  </a:ext>
                </a:extLst>
              </a:tr>
              <a:tr h="3565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доходы физических лиц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323,0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59543170"/>
                  </a:ext>
                </a:extLst>
              </a:tr>
              <a:tr h="422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Налоги на имущество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-28,4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-4,4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47441055"/>
                  </a:ext>
                </a:extLst>
              </a:tr>
              <a:tr h="3838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пошлина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93615104"/>
                  </a:ext>
                </a:extLst>
              </a:tr>
              <a:tr h="798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305,6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47,8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18524126"/>
                  </a:ext>
                </a:extLst>
              </a:tr>
              <a:tr h="5501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НАЛОГОВЫЕ И НЕНАЛОГОВЫЕ ДОХОДЫ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639,2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58573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7594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8307" y="692696"/>
            <a:ext cx="842493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из окружного бюджета, утвержденные Законом Чукотского автономного округа «Об окружном бюджете на 2023 год и на плановый период 2024 и 2025 годы» планировались в размере 219 990,3 тыс. рублей, фактически поступило 200 674,0 тыс. рублей, что составляет 91,2 процентов от плановой суммы.</a:t>
            </a:r>
          </a:p>
          <a:p>
            <a:pPr indent="342900" algn="ctr">
              <a:spcAft>
                <a:spcPts val="0"/>
              </a:spcAft>
            </a:pPr>
            <a:r>
              <a:rPr lang="ru-RU" b="1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Исполнение </a:t>
            </a:r>
            <a:r>
              <a:rPr lang="ru-RU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доходной части бюджета муниципального образования сельское поселение Уэлен в </a:t>
            </a:r>
            <a:r>
              <a:rPr lang="ru-RU" b="1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2023 </a:t>
            </a:r>
            <a:r>
              <a:rPr lang="ru-RU" b="1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году</a:t>
            </a:r>
            <a:endParaRPr lang="ru-RU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263330134"/>
              </p:ext>
            </p:extLst>
          </p:nvPr>
        </p:nvGraphicFramePr>
        <p:xfrm>
          <a:off x="1308407" y="2722885"/>
          <a:ext cx="6624736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48143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548680"/>
            <a:ext cx="74888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solidFill>
                  <a:schemeClr val="bg1"/>
                </a:solidFill>
                <a:latin typeface="Times New Roman"/>
                <a:ea typeface="Times New Roman"/>
              </a:rPr>
              <a:t>Динамика</a:t>
            </a:r>
            <a:endParaRPr lang="ru-RU" sz="1600" dirty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b="1" dirty="0">
                <a:solidFill>
                  <a:schemeClr val="bg1"/>
                </a:solidFill>
                <a:latin typeface="Times New Roman"/>
                <a:ea typeface="Times New Roman"/>
              </a:rPr>
              <a:t>поступлений доходов в бюджет муниципального образования сельское поселение Уэлен</a:t>
            </a:r>
            <a:endParaRPr lang="ru-RU" sz="1600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75016701"/>
              </p:ext>
            </p:extLst>
          </p:nvPr>
        </p:nvGraphicFramePr>
        <p:xfrm>
          <a:off x="611560" y="1412776"/>
          <a:ext cx="8064896" cy="4984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53384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332656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Сравнительный анализ исполнения расходов бюджета муниципального образования сельское поселение Уэлен по разделам и подразделам функциональной классификации расходов бюджетов Российской Федерации за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2022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2023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годы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06782"/>
              </p:ext>
            </p:extLst>
          </p:nvPr>
        </p:nvGraphicFramePr>
        <p:xfrm>
          <a:off x="683568" y="1628800"/>
          <a:ext cx="7992887" cy="47525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4918">
                  <a:extLst>
                    <a:ext uri="{9D8B030D-6E8A-4147-A177-3AD203B41FA5}">
                      <a16:colId xmlns:a16="http://schemas.microsoft.com/office/drawing/2014/main" val="624260421"/>
                    </a:ext>
                  </a:extLst>
                </a:gridCol>
                <a:gridCol w="4181807">
                  <a:extLst>
                    <a:ext uri="{9D8B030D-6E8A-4147-A177-3AD203B41FA5}">
                      <a16:colId xmlns:a16="http://schemas.microsoft.com/office/drawing/2014/main" val="1905516333"/>
                    </a:ext>
                  </a:extLst>
                </a:gridCol>
                <a:gridCol w="1082524">
                  <a:extLst>
                    <a:ext uri="{9D8B030D-6E8A-4147-A177-3AD203B41FA5}">
                      <a16:colId xmlns:a16="http://schemas.microsoft.com/office/drawing/2014/main" val="422619477"/>
                    </a:ext>
                  </a:extLst>
                </a:gridCol>
                <a:gridCol w="1008379">
                  <a:extLst>
                    <a:ext uri="{9D8B030D-6E8A-4147-A177-3AD203B41FA5}">
                      <a16:colId xmlns:a16="http://schemas.microsoft.com/office/drawing/2014/main" val="2885274478"/>
                    </a:ext>
                  </a:extLst>
                </a:gridCol>
                <a:gridCol w="845259">
                  <a:extLst>
                    <a:ext uri="{9D8B030D-6E8A-4147-A177-3AD203B41FA5}">
                      <a16:colId xmlns:a16="http://schemas.microsoft.com/office/drawing/2014/main" val="2910872096"/>
                    </a:ext>
                  </a:extLst>
                </a:gridCol>
              </a:tblGrid>
              <a:tr h="1961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1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(тыс.руб.)</a:t>
                      </a:r>
                      <a:endParaRPr lang="ru-RU" sz="1200" b="1" i="1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944789"/>
                  </a:ext>
                </a:extLst>
              </a:tr>
              <a:tr h="5757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разделов и подразделов функциональной классификации расходов бюджетов Российской Федерации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в 2022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в 2023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год к 2022 году(%)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 anchor="ctr"/>
                </a:tc>
                <a:extLst>
                  <a:ext uri="{0D108BD9-81ED-4DB2-BD59-A6C34878D82A}">
                    <a16:rowId xmlns:a16="http://schemas.microsoft.com/office/drawing/2014/main" val="3175900734"/>
                  </a:ext>
                </a:extLst>
              </a:tr>
              <a:tr h="19619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ОБЩЕГОСУДАРСТВЕННЫЕ ВОПРОСЫ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6 207,4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4 234,7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68,2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extLst>
                  <a:ext uri="{0D108BD9-81ED-4DB2-BD59-A6C34878D82A}">
                    <a16:rowId xmlns:a16="http://schemas.microsoft.com/office/drawing/2014/main" val="1648280802"/>
                  </a:ext>
                </a:extLst>
              </a:tr>
              <a:tr h="48208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0102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Функционирование высшего должностного лица субъекта Российской Федерации и органа местного самоуправления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1 588,6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1 575,8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99,2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extLst>
                  <a:ext uri="{0D108BD9-81ED-4DB2-BD59-A6C34878D82A}">
                    <a16:rowId xmlns:a16="http://schemas.microsoft.com/office/drawing/2014/main" val="2905864020"/>
                  </a:ext>
                </a:extLst>
              </a:tr>
              <a:tr h="72634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0104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Функционирование Правительства Российской Федерации, высших исполнительных органов государственной власти субъектов Российской Федерации, местных администраций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502,8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365,0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72,6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extLst>
                  <a:ext uri="{0D108BD9-81ED-4DB2-BD59-A6C34878D82A}">
                    <a16:rowId xmlns:a16="http://schemas.microsoft.com/office/drawing/2014/main" val="1243576259"/>
                  </a:ext>
                </a:extLst>
              </a:tr>
              <a:tr h="32139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0107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проведения выборов и референдумов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222,4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extLst>
                  <a:ext uri="{0D108BD9-81ED-4DB2-BD59-A6C34878D82A}">
                    <a16:rowId xmlns:a16="http://schemas.microsoft.com/office/drawing/2014/main" val="584751635"/>
                  </a:ext>
                </a:extLst>
              </a:tr>
              <a:tr h="19619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0113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общегосударственные вопросы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3 893,6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2 293,9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58,9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extLst>
                  <a:ext uri="{0D108BD9-81ED-4DB2-BD59-A6C34878D82A}">
                    <a16:rowId xmlns:a16="http://schemas.microsoft.com/office/drawing/2014/main" val="519671566"/>
                  </a:ext>
                </a:extLst>
              </a:tr>
              <a:tr h="19619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ОБОРОНА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208,9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266,3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extLst>
                  <a:ext uri="{0D108BD9-81ED-4DB2-BD59-A6C34878D82A}">
                    <a16:rowId xmlns:a16="http://schemas.microsoft.com/office/drawing/2014/main" val="1364409643"/>
                  </a:ext>
                </a:extLst>
              </a:tr>
              <a:tr h="29910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0203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Мобилизационная  и вневойсковая подготовка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208,9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266,3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127,5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extLst>
                  <a:ext uri="{0D108BD9-81ED-4DB2-BD59-A6C34878D82A}">
                    <a16:rowId xmlns:a16="http://schemas.microsoft.com/office/drawing/2014/main" val="227850029"/>
                  </a:ext>
                </a:extLst>
              </a:tr>
              <a:tr h="19619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ЭКОНОМИКА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extLst>
                  <a:ext uri="{0D108BD9-81ED-4DB2-BD59-A6C34878D82A}">
                    <a16:rowId xmlns:a16="http://schemas.microsoft.com/office/drawing/2014/main" val="3421843000"/>
                  </a:ext>
                </a:extLst>
              </a:tr>
              <a:tr h="19619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0408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Транспорт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extLst>
                  <a:ext uri="{0D108BD9-81ED-4DB2-BD59-A6C34878D82A}">
                    <a16:rowId xmlns:a16="http://schemas.microsoft.com/office/drawing/2014/main" val="2464836138"/>
                  </a:ext>
                </a:extLst>
              </a:tr>
              <a:tr h="38595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0409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автомобильных дорог и инженерных сооружений на них в границах сельских поселений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extLst>
                  <a:ext uri="{0D108BD9-81ED-4DB2-BD59-A6C34878D82A}">
                    <a16:rowId xmlns:a16="http://schemas.microsoft.com/office/drawing/2014/main" val="4212855141"/>
                  </a:ext>
                </a:extLst>
              </a:tr>
              <a:tr h="19619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ЖИЛИЩНО-КОММУНАЛЬНОЕ ХОЗЯЙСТВО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145 093,8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161 342,5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111,2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extLst>
                  <a:ext uri="{0D108BD9-81ED-4DB2-BD59-A6C34878D82A}">
                    <a16:rowId xmlns:a16="http://schemas.microsoft.com/office/drawing/2014/main" val="506520559"/>
                  </a:ext>
                </a:extLst>
              </a:tr>
              <a:tr h="19619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0501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Жилищное хозяйство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144 603,0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160 911,9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111,3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extLst>
                  <a:ext uri="{0D108BD9-81ED-4DB2-BD59-A6C34878D82A}">
                    <a16:rowId xmlns:a16="http://schemas.microsoft.com/office/drawing/2014/main" val="4128956799"/>
                  </a:ext>
                </a:extLst>
              </a:tr>
              <a:tr h="19619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0503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Благоустройство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490,8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430,6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87,7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extLst>
                  <a:ext uri="{0D108BD9-81ED-4DB2-BD59-A6C34878D82A}">
                    <a16:rowId xmlns:a16="http://schemas.microsoft.com/office/drawing/2014/main" val="1225918508"/>
                  </a:ext>
                </a:extLst>
              </a:tr>
              <a:tr h="19619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РАСХОДОВ: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152 150,1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166 483,5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109,4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5" marR="6195" marT="6195" marB="0"/>
                </a:tc>
                <a:extLst>
                  <a:ext uri="{0D108BD9-81ED-4DB2-BD59-A6C34878D82A}">
                    <a16:rowId xmlns:a16="http://schemas.microsoft.com/office/drawing/2014/main" val="3875134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93253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908720"/>
            <a:ext cx="74168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solidFill>
                  <a:schemeClr val="bg1"/>
                </a:solidFill>
                <a:latin typeface="Times New Roman"/>
                <a:ea typeface="Times New Roman"/>
              </a:rPr>
              <a:t>Исполнения расходов </a:t>
            </a:r>
            <a:r>
              <a:rPr lang="ru-RU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бюджета Российской </a:t>
            </a:r>
            <a:r>
              <a:rPr lang="ru-RU" b="1" dirty="0">
                <a:solidFill>
                  <a:schemeClr val="bg1"/>
                </a:solidFill>
                <a:latin typeface="Times New Roman"/>
                <a:ea typeface="Times New Roman"/>
              </a:rPr>
              <a:t>Федерации за </a:t>
            </a:r>
            <a:r>
              <a:rPr lang="ru-RU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2023 </a:t>
            </a:r>
            <a:r>
              <a:rPr lang="ru-RU" b="1" dirty="0">
                <a:solidFill>
                  <a:schemeClr val="bg1"/>
                </a:solidFill>
                <a:latin typeface="Times New Roman"/>
                <a:ea typeface="Times New Roman"/>
              </a:rPr>
              <a:t>год</a:t>
            </a:r>
            <a:endParaRPr lang="ru-RU" sz="1600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772623926"/>
              </p:ext>
            </p:extLst>
          </p:nvPr>
        </p:nvGraphicFramePr>
        <p:xfrm>
          <a:off x="395536" y="1340768"/>
          <a:ext cx="849694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61953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181" y="764704"/>
            <a:ext cx="792088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ru-RU" b="1" dirty="0">
                <a:solidFill>
                  <a:schemeClr val="bg1"/>
                </a:solidFill>
                <a:latin typeface="Times New Roman"/>
                <a:ea typeface="Times New Roman"/>
              </a:rPr>
              <a:t>Исполнение по источникам финансирования дефицита бюджета</a:t>
            </a:r>
            <a:endParaRPr lang="ru-RU" sz="1600" dirty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indent="342900" algn="ctr">
              <a:spcAft>
                <a:spcPts val="0"/>
              </a:spcAft>
            </a:pPr>
            <a:r>
              <a:rPr lang="ru-RU" b="1" dirty="0">
                <a:solidFill>
                  <a:schemeClr val="bg1"/>
                </a:solidFill>
                <a:latin typeface="Times New Roman"/>
                <a:ea typeface="Times New Roman"/>
              </a:rPr>
              <a:t>в </a:t>
            </a:r>
            <a:r>
              <a:rPr lang="ru-RU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2023 </a:t>
            </a:r>
            <a:r>
              <a:rPr lang="ru-RU" b="1" dirty="0">
                <a:solidFill>
                  <a:schemeClr val="bg1"/>
                </a:solidFill>
                <a:latin typeface="Times New Roman"/>
                <a:ea typeface="Times New Roman"/>
              </a:rPr>
              <a:t>году</a:t>
            </a:r>
            <a:endParaRPr lang="ru-RU" sz="1600" dirty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indent="342900" algn="ctr">
              <a:spcAft>
                <a:spcPts val="0"/>
              </a:spcAft>
            </a:pPr>
            <a:r>
              <a:rPr lang="ru-RU" b="1" dirty="0">
                <a:solidFill>
                  <a:schemeClr val="bg1"/>
                </a:solidFill>
                <a:latin typeface="Times New Roman"/>
                <a:ea typeface="Times New Roman"/>
              </a:rPr>
              <a:t> </a:t>
            </a:r>
          </a:p>
          <a:p>
            <a:pPr marL="179705" indent="342900" algn="just">
              <a:lnSpc>
                <a:spcPct val="200000"/>
              </a:lnSpc>
              <a:spcAft>
                <a:spcPts val="600"/>
              </a:spcAft>
            </a:pPr>
            <a:r>
              <a:rPr lang="ru-RU" dirty="0" smtClean="0">
                <a:solidFill>
                  <a:schemeClr val="bg1"/>
                </a:solidFill>
                <a:latin typeface="Times New Roman"/>
                <a:ea typeface="Times New Roman"/>
              </a:rPr>
              <a:t>Первоначально бюджет планировался сбалансированным</a:t>
            </a:r>
            <a:r>
              <a:rPr lang="x-none" dirty="0" smtClean="0">
                <a:solidFill>
                  <a:schemeClr val="bg1"/>
                </a:solidFill>
                <a:latin typeface="Times New Roman"/>
                <a:ea typeface="Times New Roman"/>
              </a:rPr>
              <a:t>. Фактически бюджет исполнен с </a:t>
            </a:r>
            <a:r>
              <a:rPr lang="ru-RU" dirty="0" smtClean="0">
                <a:solidFill>
                  <a:schemeClr val="bg1"/>
                </a:solidFill>
                <a:latin typeface="Times New Roman"/>
                <a:ea typeface="Times New Roman"/>
              </a:rPr>
              <a:t>профицитом </a:t>
            </a:r>
            <a:r>
              <a:rPr lang="x-none" dirty="0" smtClean="0">
                <a:solidFill>
                  <a:schemeClr val="bg1"/>
                </a:solidFill>
                <a:latin typeface="Times New Roman"/>
                <a:ea typeface="Times New Roman"/>
              </a:rPr>
              <a:t>в сумме </a:t>
            </a:r>
            <a:r>
              <a:rPr lang="ru-RU" dirty="0" smtClean="0">
                <a:solidFill>
                  <a:schemeClr val="bg1"/>
                </a:solidFill>
                <a:latin typeface="Times New Roman"/>
                <a:ea typeface="Times New Roman"/>
              </a:rPr>
              <a:t>34829,7</a:t>
            </a:r>
            <a:r>
              <a:rPr lang="x-none" dirty="0" smtClean="0">
                <a:solidFill>
                  <a:schemeClr val="bg1"/>
                </a:solidFill>
                <a:latin typeface="Times New Roman"/>
                <a:ea typeface="Times New Roman"/>
              </a:rPr>
              <a:t>тыс. рублей. </a:t>
            </a:r>
            <a:endParaRPr lang="ru-RU" sz="1600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marL="179705" indent="342900" algn="just">
              <a:lnSpc>
                <a:spcPct val="200000"/>
              </a:lnSpc>
              <a:spcAft>
                <a:spcPts val="600"/>
              </a:spcAft>
            </a:pPr>
            <a:r>
              <a:rPr lang="ru-RU" dirty="0" smtClean="0">
                <a:solidFill>
                  <a:schemeClr val="bg1"/>
                </a:solidFill>
                <a:latin typeface="Times New Roman"/>
                <a:ea typeface="Times New Roman"/>
              </a:rPr>
              <a:t>В бюджете сельского поселения на 01 января 2024 года остаток денежных средств составил  655 824,73 рублей, в том числе: </a:t>
            </a:r>
          </a:p>
          <a:p>
            <a:pPr marL="179705" indent="342900" algn="just">
              <a:lnSpc>
                <a:spcPct val="200000"/>
              </a:lnSpc>
              <a:spcAft>
                <a:spcPts val="600"/>
              </a:spcAft>
            </a:pPr>
            <a:r>
              <a:rPr lang="ru-RU" dirty="0" smtClean="0">
                <a:solidFill>
                  <a:schemeClr val="bg1"/>
                </a:solidFill>
                <a:latin typeface="Times New Roman"/>
                <a:ea typeface="Times New Roman"/>
              </a:rPr>
              <a:t>-собственные доходы – 655 824,73  рублей;</a:t>
            </a:r>
          </a:p>
          <a:p>
            <a:pPr marL="179705" indent="342900" algn="just">
              <a:lnSpc>
                <a:spcPct val="200000"/>
              </a:lnSpc>
              <a:spcAft>
                <a:spcPts val="600"/>
              </a:spcAft>
            </a:pPr>
            <a:r>
              <a:rPr lang="ru-RU" dirty="0" smtClean="0">
                <a:solidFill>
                  <a:schemeClr val="bg1"/>
                </a:solidFill>
                <a:latin typeface="Times New Roman"/>
                <a:ea typeface="Times New Roman"/>
              </a:rPr>
              <a:t>- Целевые средства – 35 758 800,00  рублей</a:t>
            </a:r>
            <a:endParaRPr lang="ru-RU" dirty="0" smtClean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marL="179705" indent="342900" algn="just">
              <a:lnSpc>
                <a:spcPct val="200000"/>
              </a:lnSpc>
              <a:spcAft>
                <a:spcPts val="600"/>
              </a:spcAft>
            </a:pPr>
            <a:r>
              <a:rPr lang="ru-RU" dirty="0" smtClean="0">
                <a:solidFill>
                  <a:schemeClr val="bg1"/>
                </a:solidFill>
                <a:latin typeface="Times New Roman"/>
                <a:ea typeface="Times New Roman"/>
              </a:rPr>
              <a:t> Долговые обязательства в бюджете муниципального образования сельское поселение Уэлен на 01.01.2024 года отсутствуют.</a:t>
            </a:r>
            <a:endParaRPr lang="ru-RU" dirty="0">
              <a:solidFill>
                <a:schemeClr val="bg1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5644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764704"/>
            <a:ext cx="698477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solidFill>
                  <a:schemeClr val="bg1"/>
                </a:solidFill>
                <a:latin typeface="Times New Roman"/>
                <a:ea typeface="Times New Roman"/>
              </a:rPr>
              <a:t>Исполнение бюджета муниципального образования </a:t>
            </a:r>
            <a:endParaRPr lang="ru-RU" sz="1600" dirty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b="1" dirty="0">
                <a:solidFill>
                  <a:schemeClr val="bg1"/>
                </a:solidFill>
                <a:latin typeface="Times New Roman"/>
                <a:ea typeface="Times New Roman"/>
              </a:rPr>
              <a:t>сельское поселение  Уэлен</a:t>
            </a:r>
            <a:endParaRPr lang="ru-RU" sz="1600" dirty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indent="342900" algn="just">
              <a:spcAft>
                <a:spcPts val="0"/>
              </a:spcAft>
            </a:pPr>
            <a:r>
              <a:rPr lang="ru-RU" dirty="0">
                <a:solidFill>
                  <a:schemeClr val="bg1"/>
                </a:solidFill>
                <a:latin typeface="Times New Roman"/>
                <a:ea typeface="Times New Roman"/>
              </a:rPr>
              <a:t> </a:t>
            </a:r>
            <a:endParaRPr lang="ru-RU" sz="1600" dirty="0">
              <a:solidFill>
                <a:schemeClr val="bg1"/>
              </a:solidFill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dirty="0">
                <a:solidFill>
                  <a:schemeClr val="bg1"/>
                </a:solidFill>
                <a:latin typeface="Times New Roman"/>
                <a:ea typeface="Times New Roman"/>
              </a:rPr>
              <a:t>Исполнение бюджета муниципального образования сельское поселение Уэлен в </a:t>
            </a:r>
            <a:r>
              <a:rPr lang="ru-RU" dirty="0" smtClean="0">
                <a:solidFill>
                  <a:schemeClr val="bg1"/>
                </a:solidFill>
                <a:latin typeface="Times New Roman"/>
                <a:ea typeface="Times New Roman"/>
              </a:rPr>
              <a:t>2023 </a:t>
            </a:r>
            <a:r>
              <a:rPr lang="ru-RU" dirty="0">
                <a:solidFill>
                  <a:schemeClr val="bg1"/>
                </a:solidFill>
                <a:latin typeface="Times New Roman"/>
                <a:ea typeface="Times New Roman"/>
              </a:rPr>
              <a:t>году осуществлялось в соответствии с Соглашением между муниципальным образованием сельское поселение Уэлен и муниципальным образованием Чукотский муниципальный район о передаче органам местного самоуправления муниципального образования Чукотский муниципальный район осуществления части своих полномочий по решению вопросов местного значения, за счет межбюджетных трансфертов, предоставляемых в бюджет муниципального образования Чукотский муниципальный район из бюджета сельского поселения Уэлен – Управлением финансов, экономики и имущественных отношений муниципального образования Чукотский муниципальный район. Кассовое исполнение – Управлением </a:t>
            </a:r>
            <a:r>
              <a:rPr lang="ru-RU" dirty="0" smtClean="0">
                <a:solidFill>
                  <a:schemeClr val="bg1"/>
                </a:solidFill>
                <a:latin typeface="Times New Roman"/>
                <a:ea typeface="Times New Roman"/>
              </a:rPr>
              <a:t>финансов, экономики и </a:t>
            </a:r>
            <a:r>
              <a:rPr lang="ru-RU" dirty="0" err="1" smtClean="0">
                <a:solidFill>
                  <a:schemeClr val="bg1"/>
                </a:solidFill>
                <a:latin typeface="Times New Roman"/>
                <a:ea typeface="Times New Roman"/>
              </a:rPr>
              <a:t>имущественых</a:t>
            </a:r>
            <a:r>
              <a:rPr lang="ru-RU" dirty="0" smtClean="0">
                <a:solidFill>
                  <a:schemeClr val="bg1"/>
                </a:solidFill>
                <a:latin typeface="Times New Roman"/>
                <a:ea typeface="Times New Roman"/>
              </a:rPr>
              <a:t> отношений в муниципальном образовании Чукотский муниципальный район.</a:t>
            </a:r>
            <a:endParaRPr lang="ru-RU" sz="1600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61212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836712"/>
            <a:ext cx="7992888" cy="4797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ru-RU" sz="2000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Основные определения</a:t>
            </a:r>
            <a:endParaRPr lang="ru-RU" sz="16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ru-RU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Бюджет - </a:t>
            </a:r>
            <a:r>
              <a:rPr lang="ru-RU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форма образования и расходования денежных средств, предназначенных для финансового обеспечения задач и функций государства и местного самоуправления;</a:t>
            </a:r>
            <a:endParaRPr lang="ru-RU" sz="16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ru-RU" b="1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Бюджетный процесс</a:t>
            </a:r>
            <a:r>
              <a:rPr lang="ru-RU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- регламентируемая законодательством Российской Федерации деятельность органов государственной власти, органов местного самоуправления и иных участников бюджетного процесса по составлению и рассмотрению проектов бюджетов, утверждению и исполнению бюджетов, контролю за их исполнением, осуществлению бюджетного учета, составлению, внешней проверке, рассмотрению и утверждению бюджетной отчетности;</a:t>
            </a:r>
            <a:endParaRPr lang="ru-RU" sz="16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/>
              <a:buChar char=""/>
            </a:pPr>
            <a:r>
              <a:rPr lang="ru-RU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Доходы бюджета -</a:t>
            </a:r>
            <a:r>
              <a:rPr lang="ru-RU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поступающие в бюджет денежные средства, за исключением средств, являющихся в соответствии с Бюджетным Кодексом источниками финансирования дефицита бюджета;</a:t>
            </a:r>
            <a:endParaRPr lang="ru-RU" sz="1600" dirty="0">
              <a:solidFill>
                <a:schemeClr val="bg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40599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60190" y="764704"/>
            <a:ext cx="8208912" cy="5919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ru-RU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Расходы бюджета -</a:t>
            </a:r>
            <a:r>
              <a:rPr lang="ru-RU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выплачиваемые из бюджета денежные средства, за исключением средств, являющихся в соответствии с Бюджетным Кодексом источниками финансирования дефицита бюджета;</a:t>
            </a:r>
            <a:endParaRPr lang="ru-RU" sz="16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ru-RU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Дефицит бюджета –</a:t>
            </a:r>
            <a:r>
              <a:rPr lang="ru-RU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превышение расходов бюджета над его доходами;</a:t>
            </a:r>
            <a:endParaRPr lang="ru-RU" sz="16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ru-RU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Профицит бюджета -</a:t>
            </a:r>
            <a:r>
              <a:rPr lang="ru-RU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превышение доходов бюджета над его расходами;</a:t>
            </a:r>
            <a:endParaRPr lang="ru-RU" sz="16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ru-RU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Межбюджетные трансферты </a:t>
            </a:r>
            <a:r>
              <a:rPr lang="ru-RU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- средства, предоставляемые одним бюджетом бюджетной системы Российской Федерации другому бюджету бюджетной системы Российской Федерации;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ru-RU" sz="1600" b="1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Дотации - </a:t>
            </a:r>
            <a:r>
              <a:rPr lang="ru-RU" sz="1600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межбюджетные трансферты, предоставляемые на безвозмездной и безвозвратной основе без установления направлений и (или) условий их использования;</a:t>
            </a:r>
            <a:endParaRPr lang="ru-RU" sz="14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ru-RU" sz="1600" b="1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Субсидия - </a:t>
            </a:r>
            <a:r>
              <a:rPr lang="ru-RU" sz="16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бюджетные средства, предоставляемые юридическим и физическим лицам, бюджету другого уровня на условиях долевого финансирования программ, отраслей, предприятий и т.д.;</a:t>
            </a:r>
            <a:endParaRPr lang="ru-RU" sz="14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ru-RU" sz="1600" b="1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Субвенция - </a:t>
            </a:r>
            <a:r>
              <a:rPr lang="ru-RU" sz="1600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бюджетные средства, предоставляемые бюджету другого уровня на безвозвратной и безвозмездной основе на осуществление целевых расходов.</a:t>
            </a:r>
            <a:endParaRPr lang="ru-RU" sz="14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endParaRPr lang="ru-RU" sz="1600" dirty="0" smtClean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/>
              <a:buChar char=""/>
            </a:pPr>
            <a:endParaRPr lang="ru-RU" dirty="0" smtClean="0">
              <a:solidFill>
                <a:schemeClr val="bg1"/>
              </a:solidFill>
              <a:latin typeface="Times New Roman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/>
              <a:buChar char=""/>
            </a:pPr>
            <a:endParaRPr lang="ru-RU" sz="1600" dirty="0">
              <a:solidFill>
                <a:schemeClr val="bg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17494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993068"/>
              </p:ext>
            </p:extLst>
          </p:nvPr>
        </p:nvGraphicFramePr>
        <p:xfrm>
          <a:off x="467543" y="476671"/>
          <a:ext cx="8208914" cy="58326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19091">
                  <a:extLst>
                    <a:ext uri="{9D8B030D-6E8A-4147-A177-3AD203B41FA5}">
                      <a16:colId xmlns:a16="http://schemas.microsoft.com/office/drawing/2014/main" val="1004380261"/>
                    </a:ext>
                  </a:extLst>
                </a:gridCol>
                <a:gridCol w="3784035">
                  <a:extLst>
                    <a:ext uri="{9D8B030D-6E8A-4147-A177-3AD203B41FA5}">
                      <a16:colId xmlns:a16="http://schemas.microsoft.com/office/drawing/2014/main" val="2835413613"/>
                    </a:ext>
                  </a:extLst>
                </a:gridCol>
                <a:gridCol w="1007042">
                  <a:extLst>
                    <a:ext uri="{9D8B030D-6E8A-4147-A177-3AD203B41FA5}">
                      <a16:colId xmlns:a16="http://schemas.microsoft.com/office/drawing/2014/main" val="4147137521"/>
                    </a:ext>
                  </a:extLst>
                </a:gridCol>
                <a:gridCol w="956179">
                  <a:extLst>
                    <a:ext uri="{9D8B030D-6E8A-4147-A177-3AD203B41FA5}">
                      <a16:colId xmlns:a16="http://schemas.microsoft.com/office/drawing/2014/main" val="1689877749"/>
                    </a:ext>
                  </a:extLst>
                </a:gridCol>
                <a:gridCol w="742567">
                  <a:extLst>
                    <a:ext uri="{9D8B030D-6E8A-4147-A177-3AD203B41FA5}">
                      <a16:colId xmlns:a16="http://schemas.microsoft.com/office/drawing/2014/main" val="547921140"/>
                    </a:ext>
                  </a:extLst>
                </a:gridCol>
              </a:tblGrid>
              <a:tr h="389393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 поступивших доходов бюджета муниципального образования сельское поселение Уэлен по состоянию на 01 января 2024 года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355651"/>
                  </a:ext>
                </a:extLst>
              </a:tr>
              <a:tr h="194994">
                <a:tc gridSpan="2"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(тыс. рублей)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9008287"/>
                  </a:ext>
                </a:extLst>
              </a:tr>
              <a:tr h="5755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бюджетной классификации Российской Федерации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доходов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Поступило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ctr"/>
                </a:tc>
                <a:extLst>
                  <a:ext uri="{0D108BD9-81ED-4DB2-BD59-A6C34878D82A}">
                    <a16:rowId xmlns:a16="http://schemas.microsoft.com/office/drawing/2014/main" val="3323528732"/>
                  </a:ext>
                </a:extLst>
              </a:tr>
              <a:tr h="1949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278365300"/>
                  </a:ext>
                </a:extLst>
              </a:tr>
              <a:tr h="32166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1 00 00000 00 0000 000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И НЕНАЛОГОВЫЕ ДОХОДЫ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588,3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639,2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1751547659"/>
                  </a:ext>
                </a:extLst>
              </a:tr>
              <a:tr h="32166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1 01 00000 00 0000 000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НАЛОГИ  НА  ПРИБЫЛЬ,  ДОХОДЫ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288,7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323,0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2589682325"/>
                  </a:ext>
                </a:extLst>
              </a:tr>
              <a:tr h="32166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1 01 02000 01 0000 110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доходы физических лиц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288,7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323,0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3855627223"/>
                  </a:ext>
                </a:extLst>
              </a:tr>
              <a:tr h="9561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1 01 02010 01 0000 110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доходы физических лиц с доходов, источником которых является налоговый агент, за исключением доходов, в отношении которых исчисление и уплата налога осуществляются в соответствии со статьями 227, 227.1 и 228 Налогового кодекса Российской Федерации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288,6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322,9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111,9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1152122192"/>
                  </a:ext>
                </a:extLst>
              </a:tr>
              <a:tr h="9561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1 01 02030 01 0000 110 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 на  доходы  физических  лиц  с   доходов, полученных физическими лицами в соответствии  со  статьей  228   Налогового   кодекса   Российской                      </a:t>
                      </a:r>
                      <a:r>
                        <a:rPr lang="ru-RU" sz="12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Федерации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3481007060"/>
                  </a:ext>
                </a:extLst>
              </a:tr>
              <a:tr h="32166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1 06 00000 00 0000 000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НАЛОГИ НА ИМУЩЕСТВО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-28,3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-28,4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3055026696"/>
                  </a:ext>
                </a:extLst>
              </a:tr>
              <a:tr h="32166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1 06 01000 00 0000 110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имущество физических лиц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2898109887"/>
                  </a:ext>
                </a:extLst>
              </a:tr>
              <a:tr h="9571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1 06 01030 10 0000 110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имущество  физических лиц, взимаемый по ставкам, применяемым к объектам налогообложения, расположенным в границах сельских поселений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91,7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3364934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259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797459"/>
              </p:ext>
            </p:extLst>
          </p:nvPr>
        </p:nvGraphicFramePr>
        <p:xfrm>
          <a:off x="611560" y="332656"/>
          <a:ext cx="8064895" cy="60486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88931">
                  <a:extLst>
                    <a:ext uri="{9D8B030D-6E8A-4147-A177-3AD203B41FA5}">
                      <a16:colId xmlns:a16="http://schemas.microsoft.com/office/drawing/2014/main" val="2518444554"/>
                    </a:ext>
                  </a:extLst>
                </a:gridCol>
                <a:gridCol w="3717648">
                  <a:extLst>
                    <a:ext uri="{9D8B030D-6E8A-4147-A177-3AD203B41FA5}">
                      <a16:colId xmlns:a16="http://schemas.microsoft.com/office/drawing/2014/main" val="1494819126"/>
                    </a:ext>
                  </a:extLst>
                </a:gridCol>
                <a:gridCol w="989374">
                  <a:extLst>
                    <a:ext uri="{9D8B030D-6E8A-4147-A177-3AD203B41FA5}">
                      <a16:colId xmlns:a16="http://schemas.microsoft.com/office/drawing/2014/main" val="3497832245"/>
                    </a:ext>
                  </a:extLst>
                </a:gridCol>
                <a:gridCol w="939404">
                  <a:extLst>
                    <a:ext uri="{9D8B030D-6E8A-4147-A177-3AD203B41FA5}">
                      <a16:colId xmlns:a16="http://schemas.microsoft.com/office/drawing/2014/main" val="3063944395"/>
                    </a:ext>
                  </a:extLst>
                </a:gridCol>
                <a:gridCol w="729538">
                  <a:extLst>
                    <a:ext uri="{9D8B030D-6E8A-4147-A177-3AD203B41FA5}">
                      <a16:colId xmlns:a16="http://schemas.microsoft.com/office/drawing/2014/main" val="615572320"/>
                    </a:ext>
                  </a:extLst>
                </a:gridCol>
              </a:tblGrid>
              <a:tr h="22380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1 06 06000 00 0000 110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-29,5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-29,5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1605054300"/>
                  </a:ext>
                </a:extLst>
              </a:tr>
              <a:tr h="22380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1 06 06030 00 0000 110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 с организаций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-29,6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-29,6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1871632505"/>
                  </a:ext>
                </a:extLst>
              </a:tr>
              <a:tr h="62143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1 06 06033 10 0000 110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 с организаций, обладающих земельным участком, расположенным в границах сельских  поселений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-29,6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-29,6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3970609707"/>
                  </a:ext>
                </a:extLst>
              </a:tr>
              <a:tr h="41598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1 06 06040 00 0000 110</a:t>
                      </a:r>
                      <a:b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 с физических лиц</a:t>
                      </a:r>
                      <a:b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3126902184"/>
                  </a:ext>
                </a:extLst>
              </a:tr>
              <a:tr h="82687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1 06 06043 10 0000 110</a:t>
                      </a:r>
                      <a:b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 с физических лиц, обладающих земельным участком, расположенным в границах сельских поселений</a:t>
                      </a:r>
                      <a:b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3414061018"/>
                  </a:ext>
                </a:extLst>
              </a:tr>
              <a:tr h="22380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1 08 00000 00 0000 000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ПОШЛИНА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38,2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914521564"/>
                  </a:ext>
                </a:extLst>
              </a:tr>
              <a:tr h="62143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1 08 04000 01 0000 110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пошлина за совершение нотариальных действий (за исключением действий, совершаемых консульскими учреждениями Российской Федерации)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38,2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4271364497"/>
                  </a:ext>
                </a:extLst>
              </a:tr>
              <a:tr h="103232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1 08 04020 01 0000 110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пошлина за совершение нотариальных действий должностными лицами органов местного самоуправления, уполномоченными в соответствии с законодательными актами Российской Федерации на совершение нотариальных действий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38,2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102,1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177242121"/>
                  </a:ext>
                </a:extLst>
              </a:tr>
              <a:tr h="62143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1 11 00000 00 0000 000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289,7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305,6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2698061659"/>
                  </a:ext>
                </a:extLst>
              </a:tr>
              <a:tr h="123777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1 11 05000 00 0000 120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Доходы, получаемые в виде арендной либо иной платы за передачу в возмездное пользование государственного и муниципального имущества (за исключением имущества бюджетных и  автономных учреждений, а также имущества государственных и муниципальных унитарных предприятий, в том числе казенных)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122,9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1387330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6470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9242661"/>
              </p:ext>
            </p:extLst>
          </p:nvPr>
        </p:nvGraphicFramePr>
        <p:xfrm>
          <a:off x="539553" y="476672"/>
          <a:ext cx="8064894" cy="59046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88930">
                  <a:extLst>
                    <a:ext uri="{9D8B030D-6E8A-4147-A177-3AD203B41FA5}">
                      <a16:colId xmlns:a16="http://schemas.microsoft.com/office/drawing/2014/main" val="358348707"/>
                    </a:ext>
                  </a:extLst>
                </a:gridCol>
                <a:gridCol w="3717649">
                  <a:extLst>
                    <a:ext uri="{9D8B030D-6E8A-4147-A177-3AD203B41FA5}">
                      <a16:colId xmlns:a16="http://schemas.microsoft.com/office/drawing/2014/main" val="1815391328"/>
                    </a:ext>
                  </a:extLst>
                </a:gridCol>
                <a:gridCol w="989373">
                  <a:extLst>
                    <a:ext uri="{9D8B030D-6E8A-4147-A177-3AD203B41FA5}">
                      <a16:colId xmlns:a16="http://schemas.microsoft.com/office/drawing/2014/main" val="2146136286"/>
                    </a:ext>
                  </a:extLst>
                </a:gridCol>
                <a:gridCol w="939404">
                  <a:extLst>
                    <a:ext uri="{9D8B030D-6E8A-4147-A177-3AD203B41FA5}">
                      <a16:colId xmlns:a16="http://schemas.microsoft.com/office/drawing/2014/main" val="1771528741"/>
                    </a:ext>
                  </a:extLst>
                </a:gridCol>
                <a:gridCol w="729538">
                  <a:extLst>
                    <a:ext uri="{9D8B030D-6E8A-4147-A177-3AD203B41FA5}">
                      <a16:colId xmlns:a16="http://schemas.microsoft.com/office/drawing/2014/main" val="2134443934"/>
                    </a:ext>
                  </a:extLst>
                </a:gridCol>
              </a:tblGrid>
              <a:tr h="21848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1 06 06000 00 0000 110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-29,5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-29,5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2313399284"/>
                  </a:ext>
                </a:extLst>
              </a:tr>
              <a:tr h="21848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1 06 06030 00 0000 110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 с организаций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-29,6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-29,6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636996541"/>
                  </a:ext>
                </a:extLst>
              </a:tr>
              <a:tr h="606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1 06 06033 10 0000 110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 с организаций, обладающих земельным участком, расположенным в границах сельских  поселений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-29,6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-29,6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799128354"/>
                  </a:ext>
                </a:extLst>
              </a:tr>
              <a:tr h="40607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1 06 06040 00 0000 110</a:t>
                      </a:r>
                      <a:b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 с физических лиц</a:t>
                      </a:r>
                      <a:b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2304848139"/>
                  </a:ext>
                </a:extLst>
              </a:tr>
              <a:tr h="80719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1 06 06043 10 0000 110</a:t>
                      </a:r>
                      <a:b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 с физических лиц, обладающих земельным участком, расположенным в границах сельских поселений</a:t>
                      </a:r>
                      <a:b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2513472881"/>
                  </a:ext>
                </a:extLst>
              </a:tr>
              <a:tr h="21848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1 08 00000 00 0000 000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ПОШЛИНА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38,2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2524180941"/>
                  </a:ext>
                </a:extLst>
              </a:tr>
              <a:tr h="606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1 08 04000 01 0000 110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пошлина за совершение нотариальных действий (за исключением действий, совершаемых консульскими учреждениями Российской Федерации)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38,2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285186169"/>
                  </a:ext>
                </a:extLst>
              </a:tr>
              <a:tr h="100774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1 08 04020 01 0000 110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пошлина за совершение нотариальных действий должностными лицами органов местного самоуправления, уполномоченными в соответствии с законодательными актами Российской Федерации на совершение нотариальных действий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38,2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102,1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4199448628"/>
                  </a:ext>
                </a:extLst>
              </a:tr>
              <a:tr h="606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1 11 00000 00 0000 000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289,7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305,6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478961696"/>
                  </a:ext>
                </a:extLst>
              </a:tr>
              <a:tr h="120830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1 11 05000 00 0000 120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Доходы, получаемые в виде арендной либо иной платы за передачу в возмездное пользование государственного и муниципального имущества (за исключением имущества бюджетных и  автономных учреждений, а также имущества государственных и муниципальных унитарных предприятий, в том числе казенных)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122,9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8" marR="4528" marT="4528" marB="0" anchor="b"/>
                </a:tc>
                <a:extLst>
                  <a:ext uri="{0D108BD9-81ED-4DB2-BD59-A6C34878D82A}">
                    <a16:rowId xmlns:a16="http://schemas.microsoft.com/office/drawing/2014/main" val="1703986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0369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2203026"/>
              </p:ext>
            </p:extLst>
          </p:nvPr>
        </p:nvGraphicFramePr>
        <p:xfrm>
          <a:off x="539553" y="404664"/>
          <a:ext cx="8136903" cy="60486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04011">
                  <a:extLst>
                    <a:ext uri="{9D8B030D-6E8A-4147-A177-3AD203B41FA5}">
                      <a16:colId xmlns:a16="http://schemas.microsoft.com/office/drawing/2014/main" val="95445248"/>
                    </a:ext>
                  </a:extLst>
                </a:gridCol>
                <a:gridCol w="3750842">
                  <a:extLst>
                    <a:ext uri="{9D8B030D-6E8A-4147-A177-3AD203B41FA5}">
                      <a16:colId xmlns:a16="http://schemas.microsoft.com/office/drawing/2014/main" val="3914578620"/>
                    </a:ext>
                  </a:extLst>
                </a:gridCol>
                <a:gridCol w="998207">
                  <a:extLst>
                    <a:ext uri="{9D8B030D-6E8A-4147-A177-3AD203B41FA5}">
                      <a16:colId xmlns:a16="http://schemas.microsoft.com/office/drawing/2014/main" val="1408734718"/>
                    </a:ext>
                  </a:extLst>
                </a:gridCol>
                <a:gridCol w="947792">
                  <a:extLst>
                    <a:ext uri="{9D8B030D-6E8A-4147-A177-3AD203B41FA5}">
                      <a16:colId xmlns:a16="http://schemas.microsoft.com/office/drawing/2014/main" val="3398104157"/>
                    </a:ext>
                  </a:extLst>
                </a:gridCol>
                <a:gridCol w="736051">
                  <a:extLst>
                    <a:ext uri="{9D8B030D-6E8A-4147-A177-3AD203B41FA5}">
                      <a16:colId xmlns:a16="http://schemas.microsoft.com/office/drawing/2014/main" val="2575418781"/>
                    </a:ext>
                  </a:extLst>
                </a:gridCol>
              </a:tblGrid>
              <a:tr h="62265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1 11 05070 00 0000 120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сдачи в аренду имущества, составляющего государственную (муниципальную) казну (за исключением земельных участков)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 anchor="b"/>
                </a:tc>
                <a:extLst>
                  <a:ext uri="{0D108BD9-81ED-4DB2-BD59-A6C34878D82A}">
                    <a16:rowId xmlns:a16="http://schemas.microsoft.com/office/drawing/2014/main" val="3867062036"/>
                  </a:ext>
                </a:extLst>
              </a:tr>
              <a:tr h="62265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1 11 05075 10 0000 120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сдачи в аренду имущества, составляющего казну сельских поселений (за исключением земельных участков)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122,9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 anchor="b"/>
                </a:tc>
                <a:extLst>
                  <a:ext uri="{0D108BD9-81ED-4DB2-BD59-A6C34878D82A}">
                    <a16:rowId xmlns:a16="http://schemas.microsoft.com/office/drawing/2014/main" val="582837380"/>
                  </a:ext>
                </a:extLst>
              </a:tr>
              <a:tr h="123961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1 11 09000 00 0000 120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доходы от использования имущества и прав, находящихся в государственной и муниципальной собственности (за исключением имущества бюджетных и автономных учреждений, а также имущества государственных и муниципальных унитарных предприятий, в том числе казенных)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219,7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219,6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 anchor="b"/>
                </a:tc>
                <a:extLst>
                  <a:ext uri="{0D108BD9-81ED-4DB2-BD59-A6C34878D82A}">
                    <a16:rowId xmlns:a16="http://schemas.microsoft.com/office/drawing/2014/main" val="3495841618"/>
                  </a:ext>
                </a:extLst>
              </a:tr>
              <a:tr h="123961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1 11 09040 00 0000 120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поступления от использования имущества, находящегося в государственной и муниципальной собственности (за исключением имущества бюджетных и автономных учреждений, а также имущества государственных и муниципальных унитарных предприятий, в том числе казенных)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219,7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219,6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 anchor="b"/>
                </a:tc>
                <a:extLst>
                  <a:ext uri="{0D108BD9-81ED-4DB2-BD59-A6C34878D82A}">
                    <a16:rowId xmlns:a16="http://schemas.microsoft.com/office/drawing/2014/main" val="2514310095"/>
                  </a:ext>
                </a:extLst>
              </a:tr>
              <a:tr h="123961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1 11 09045 10 0000 120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поступления от использования имущества, находящегося в собственности сельских поселений (за исключением имущества муниципальных бюджетных и автономных учреждений, а также имущества муниципальных унитарных предприятий, в том числе казенных)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219,7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219,6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 anchor="b"/>
                </a:tc>
                <a:extLst>
                  <a:ext uri="{0D108BD9-81ED-4DB2-BD59-A6C34878D82A}">
                    <a16:rowId xmlns:a16="http://schemas.microsoft.com/office/drawing/2014/main" val="1220890637"/>
                  </a:ext>
                </a:extLst>
              </a:tr>
              <a:tr h="2505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2 00 00000 00 0000 000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ПОСТУПЛЕНИЯ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219 990,3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200 674,0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91,2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 anchor="b"/>
                </a:tc>
                <a:extLst>
                  <a:ext uri="{0D108BD9-81ED-4DB2-BD59-A6C34878D82A}">
                    <a16:rowId xmlns:a16="http://schemas.microsoft.com/office/drawing/2014/main" val="1865517513"/>
                  </a:ext>
                </a:extLst>
              </a:tr>
              <a:tr h="4170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2 02 00000 00 0000 000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поступления от других бюджетов бюджетной системы Российской Федерации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219 990,3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200 674,0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91,2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 anchor="b"/>
                </a:tc>
                <a:extLst>
                  <a:ext uri="{0D108BD9-81ED-4DB2-BD59-A6C34878D82A}">
                    <a16:rowId xmlns:a16="http://schemas.microsoft.com/office/drawing/2014/main" val="2110940265"/>
                  </a:ext>
                </a:extLst>
              </a:tr>
              <a:tr h="4170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2 02 10000 00 0000 150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Дотации бюджетам бюджетной системы Российской Федерации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2 466,9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2 466,9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63" marR="5063" marT="5063" marB="0" anchor="b"/>
                </a:tc>
                <a:extLst>
                  <a:ext uri="{0D108BD9-81ED-4DB2-BD59-A6C34878D82A}">
                    <a16:rowId xmlns:a16="http://schemas.microsoft.com/office/drawing/2014/main" val="26075914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4275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1415515"/>
              </p:ext>
            </p:extLst>
          </p:nvPr>
        </p:nvGraphicFramePr>
        <p:xfrm>
          <a:off x="611560" y="476672"/>
          <a:ext cx="7992888" cy="59213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3852">
                  <a:extLst>
                    <a:ext uri="{9D8B030D-6E8A-4147-A177-3AD203B41FA5}">
                      <a16:colId xmlns:a16="http://schemas.microsoft.com/office/drawing/2014/main" val="1700030245"/>
                    </a:ext>
                  </a:extLst>
                </a:gridCol>
                <a:gridCol w="3684454">
                  <a:extLst>
                    <a:ext uri="{9D8B030D-6E8A-4147-A177-3AD203B41FA5}">
                      <a16:colId xmlns:a16="http://schemas.microsoft.com/office/drawing/2014/main" val="507572623"/>
                    </a:ext>
                  </a:extLst>
                </a:gridCol>
                <a:gridCol w="980541">
                  <a:extLst>
                    <a:ext uri="{9D8B030D-6E8A-4147-A177-3AD203B41FA5}">
                      <a16:colId xmlns:a16="http://schemas.microsoft.com/office/drawing/2014/main" val="1384794129"/>
                    </a:ext>
                  </a:extLst>
                </a:gridCol>
                <a:gridCol w="931017">
                  <a:extLst>
                    <a:ext uri="{9D8B030D-6E8A-4147-A177-3AD203B41FA5}">
                      <a16:colId xmlns:a16="http://schemas.microsoft.com/office/drawing/2014/main" val="2592243867"/>
                    </a:ext>
                  </a:extLst>
                </a:gridCol>
                <a:gridCol w="723024">
                  <a:extLst>
                    <a:ext uri="{9D8B030D-6E8A-4147-A177-3AD203B41FA5}">
                      <a16:colId xmlns:a16="http://schemas.microsoft.com/office/drawing/2014/main" val="3298109320"/>
                    </a:ext>
                  </a:extLst>
                </a:gridCol>
              </a:tblGrid>
              <a:tr h="32515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2 02 15001 00 0000 150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Дотации на выравнивание бюджетной обеспеченности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2 466,9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2 466,9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 anchor="b"/>
                </a:tc>
                <a:extLst>
                  <a:ext uri="{0D108BD9-81ED-4DB2-BD59-A6C34878D82A}">
                    <a16:rowId xmlns:a16="http://schemas.microsoft.com/office/drawing/2014/main" val="1658615787"/>
                  </a:ext>
                </a:extLst>
              </a:tr>
              <a:tr h="53894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2 02 15001 10 0000 150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Дотации бюджетам сельских поселений на выравнивание бюджетной обеспеченности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2 466,9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2 466,9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 anchor="b"/>
                </a:tc>
                <a:extLst>
                  <a:ext uri="{0D108BD9-81ED-4DB2-BD59-A6C34878D82A}">
                    <a16:rowId xmlns:a16="http://schemas.microsoft.com/office/drawing/2014/main" val="109748895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2 02 20000 00 0000 150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бюджетам бюджетной системы Российской Федерации (межбюджетные субсидии)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213 777,8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194 542,3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 anchor="b"/>
                </a:tc>
                <a:extLst>
                  <a:ext uri="{0D108BD9-81ED-4DB2-BD59-A6C34878D82A}">
                    <a16:rowId xmlns:a16="http://schemas.microsoft.com/office/drawing/2014/main" val="317636343"/>
                  </a:ext>
                </a:extLst>
              </a:tr>
              <a:tr h="64579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2 02 20077 00 0000 100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Субсидии бюджетам на софинансирование капитальных вложений в объекты муниципальной собственности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100 957,9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81 722,4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 anchor="b"/>
                </a:tc>
                <a:extLst>
                  <a:ext uri="{0D108BD9-81ED-4DB2-BD59-A6C34878D82A}">
                    <a16:rowId xmlns:a16="http://schemas.microsoft.com/office/drawing/2014/main" val="1821089996"/>
                  </a:ext>
                </a:extLst>
              </a:tr>
              <a:tr h="64579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2 02 20077 10 0000 100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Субсидии бюджетам сельских поселений на софинансирование капитальных вложений в объекты муниципальной собственности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100 957,9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81 722,4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80,9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 anchor="b"/>
                </a:tc>
                <a:extLst>
                  <a:ext uri="{0D108BD9-81ED-4DB2-BD59-A6C34878D82A}">
                    <a16:rowId xmlns:a16="http://schemas.microsoft.com/office/drawing/2014/main" val="4190907790"/>
                  </a:ext>
                </a:extLst>
              </a:tr>
              <a:tr h="155032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2 02 20299 00 0000 150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бюджетам муниципальных образований на обеспечение мероприятий по переселению граждан из аварийного жилищного фонда, в том числе переселению граждан из аварийного жилищного фонда с учетом необходимости развития малоэтажного жилищного строительства, за счет средств, поступивших от публично-правовой компании "Фонд развития территорий"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27 873,9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27 873,9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 anchor="b"/>
                </a:tc>
                <a:extLst>
                  <a:ext uri="{0D108BD9-81ED-4DB2-BD59-A6C34878D82A}">
                    <a16:rowId xmlns:a16="http://schemas.microsoft.com/office/drawing/2014/main" val="4104883926"/>
                  </a:ext>
                </a:extLst>
              </a:tr>
              <a:tr h="171126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2 02 20299 10 0000 150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бюджетам сельских поселений на обеспечение мероприятий по переселению граждан из аварийного жилищного фонда, в том числе переселению граждан из аварийного жилищного фонда с учетом необходимости развития малоэтажного жилищного строительства, за счет средств, поступивших от публично-правовой компании "Фонд развития территорий"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27 873,9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27 873,9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1" marR="5581" marT="5581" marB="0" anchor="b"/>
                </a:tc>
                <a:extLst>
                  <a:ext uri="{0D108BD9-81ED-4DB2-BD59-A6C34878D82A}">
                    <a16:rowId xmlns:a16="http://schemas.microsoft.com/office/drawing/2014/main" val="3442560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0995224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810</TotalTime>
  <Words>2001</Words>
  <Application>Microsoft Office PowerPoint</Application>
  <PresentationFormat>Экран (4:3)</PresentationFormat>
  <Paragraphs>432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Calibri</vt:lpstr>
      <vt:lpstr>Century Gothic</vt:lpstr>
      <vt:lpstr>Times New Roman</vt:lpstr>
      <vt:lpstr>Trebuchet MS</vt:lpstr>
      <vt:lpstr>Wingdings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БибиковаОльга</dc:creator>
  <cp:lastModifiedBy>Мира</cp:lastModifiedBy>
  <cp:revision>54</cp:revision>
  <dcterms:created xsi:type="dcterms:W3CDTF">2017-04-29T23:32:04Z</dcterms:created>
  <dcterms:modified xsi:type="dcterms:W3CDTF">2024-05-17T05:30:12Z</dcterms:modified>
</cp:coreProperties>
</file>